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Nunito SemiBold"/>
      <p:regular r:id="rId26"/>
      <p:bold r:id="rId27"/>
      <p:italic r:id="rId28"/>
      <p:boldItalic r:id="rId29"/>
    </p:embeddedFon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FC3451-447E-4D5F-BECD-DA732440A21D}">
  <a:tblStyle styleId="{FBFC3451-447E-4D5F-BECD-DA732440A21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SemiBold-regular.fntdata"/><Relationship Id="rId25" Type="http://schemas.openxmlformats.org/officeDocument/2006/relationships/slide" Target="slides/slide20.xml"/><Relationship Id="rId28" Type="http://schemas.openxmlformats.org/officeDocument/2006/relationships/font" Target="fonts/NunitoSemiBold-italic.fntdata"/><Relationship Id="rId27" Type="http://schemas.openxmlformats.org/officeDocument/2006/relationships/font" Target="fonts/Nunito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Semi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32d3a8cb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32d3a8cb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g732d3a8cb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7f751fe25d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f751fe25d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g7f751fe25d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f751fe25d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f751fe25d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 name="Google Shape;255;g7f751fe25d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f751fe25d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f751fe25d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7f751fe25d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f751fe25d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f751fe25d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g7f751fe25d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f751fe25d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f751fe25d_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g7f751fe25d_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f751fe25d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f751fe25d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3" name="Google Shape;293;g7f751fe25d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f751fe25d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f751fe25d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2" name="Google Shape;302;g7f751fe25d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f751fe25d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f751fe25d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1" name="Google Shape;311;g7f751fe25d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732d3a8cb0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32d3a8cb0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1" name="Google Shape;321;g732d3a8cb0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6dd7d5a57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dd7d5a577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g6dd7d5a577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f751fe25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f751fe25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7f751fe25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f751fe25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f751fe25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7f751fe25d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dd7d5a57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dd7d5a57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6dd7d5a57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f751fe25d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f751fe25d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g7f751fe25d_0_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32d3a8cb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32d3a8cb0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 name="Google Shape;229;g732d3a8cb0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7.xml"/><Relationship Id="rId7" Type="http://schemas.openxmlformats.org/officeDocument/2006/relationships/slide" Target="/ppt/slides/slide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ocs.google.com/presentation/d/1exbxUq58jaj6iMMTbviYvmo6rPfkLmyF6C-QwvTQyvg/edit?ts=5ea15be4#slide=id.g7ef358bfbc_2_53" TargetMode="External"/><Relationship Id="rId4" Type="http://schemas.openxmlformats.org/officeDocument/2006/relationships/hyperlink" Target="https://docs.google.com/presentation/d/1exbxUq58jaj6iMMTbviYvmo6rPfkLmyF6C-QwvTQyvg/edit?ts=5ea15be4#slide=id.g7ef358bfbc_2_5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spreadsheets/d/1i-QpdtsvumPmL0PVZ6uJjiLgdD-ADvwJj5flJ8e3D_4/edit#gid=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spreadsheets/d/1i-QpdtsvumPmL0PVZ6uJjiLgdD-ADvwJj5flJ8e3D_4/edit#gid=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jp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rive.google.com/open?id=1GcZRPv_chfuYIb01aGzOCa7DHxN_EGaWPctGgR-SC1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INACCURATE DISPENSES ANALYSIS</a:t>
            </a:r>
            <a:endParaRPr sz="2400"/>
          </a:p>
        </p:txBody>
      </p:sp>
      <p:sp>
        <p:nvSpPr>
          <p:cNvPr id="166" name="Google Shape;166;p19"/>
          <p:cNvSpPr txBox="1"/>
          <p:nvPr/>
        </p:nvSpPr>
        <p:spPr>
          <a:xfrm>
            <a:off x="8940175" y="5672300"/>
            <a:ext cx="2943000" cy="5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Analysis by: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Kibet Evans</a:t>
            </a:r>
            <a:endParaRPr>
              <a:latin typeface="Nunito SemiBold"/>
              <a:ea typeface="Nunito SemiBold"/>
              <a:cs typeface="Nunito SemiBold"/>
              <a:sym typeface="Nuni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a:t>
            </a:r>
            <a:endParaRPr/>
          </a:p>
        </p:txBody>
      </p:sp>
      <p:sp>
        <p:nvSpPr>
          <p:cNvPr id="240" name="Google Shape;240;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1" name="Google Shape;241;p28"/>
          <p:cNvSpPr txBox="1"/>
          <p:nvPr/>
        </p:nvSpPr>
        <p:spPr>
          <a:xfrm>
            <a:off x="142175" y="1294125"/>
            <a:ext cx="3515700" cy="5106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dk1"/>
                </a:solidFill>
                <a:latin typeface="Nunito"/>
                <a:ea typeface="Nunito"/>
                <a:cs typeface="Nunito"/>
                <a:sym typeface="Nunito"/>
              </a:rPr>
              <a:t>Resolutions currently applied to the analyzed tickets were as follows;</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Credit compensation only</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Canister replacement accompanied with credit compensation</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KP Smart valve(SV) o-rings replacement</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Replacing thin SV gasket with thicker one of 3mm</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Maintenance visited KP, tested and found no issue hence did not apply any resolution.</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KP ro</a:t>
            </a:r>
            <a:r>
              <a:rPr lang="en-US" sz="1800">
                <a:solidFill>
                  <a:schemeClr val="dk1"/>
                </a:solidFill>
                <a:latin typeface="Nunito"/>
                <a:ea typeface="Nunito"/>
                <a:cs typeface="Nunito"/>
                <a:sym typeface="Nunito"/>
              </a:rPr>
              <a:t>ckwool/sump em</a:t>
            </a:r>
            <a:r>
              <a:rPr lang="en-US" sz="1800">
                <a:solidFill>
                  <a:schemeClr val="dk1"/>
                </a:solidFill>
                <a:latin typeface="Nunito"/>
                <a:ea typeface="Nunito"/>
                <a:cs typeface="Nunito"/>
                <a:sym typeface="Nunito"/>
              </a:rPr>
              <a:t>ptied</a:t>
            </a:r>
            <a:endParaRPr sz="1800">
              <a:solidFill>
                <a:schemeClr val="dk1"/>
              </a:solidFill>
              <a:latin typeface="Nunito"/>
              <a:ea typeface="Nunito"/>
              <a:cs typeface="Nunito"/>
              <a:sym typeface="Nunito"/>
            </a:endParaRPr>
          </a:p>
        </p:txBody>
      </p:sp>
      <p:pic>
        <p:nvPicPr>
          <p:cNvPr id="242" name="Google Shape;242;p28" title="Chart"/>
          <p:cNvPicPr preferRelativeResize="0"/>
          <p:nvPr/>
        </p:nvPicPr>
        <p:blipFill rotWithShape="1">
          <a:blip r:embed="rId3">
            <a:alphaModFix/>
          </a:blip>
          <a:srcRect b="0" l="2381" r="0" t="0"/>
          <a:stretch/>
        </p:blipFill>
        <p:spPr>
          <a:xfrm>
            <a:off x="3810275" y="1027750"/>
            <a:ext cx="8305525" cy="5259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canisters</a:t>
            </a:r>
            <a:endParaRPr/>
          </a:p>
        </p:txBody>
      </p:sp>
      <p:sp>
        <p:nvSpPr>
          <p:cNvPr id="249" name="Google Shape;249;p29"/>
          <p:cNvSpPr txBox="1"/>
          <p:nvPr>
            <p:ph idx="1" type="subTitle"/>
          </p:nvPr>
        </p:nvSpPr>
        <p:spPr>
          <a:xfrm>
            <a:off x="361175" y="932000"/>
            <a:ext cx="11729100" cy="5299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Avg</a:t>
            </a:r>
            <a:r>
              <a:rPr lang="en-US" sz="1800"/>
              <a:t> flow rate for victim customer uniquely dropped lower than others but within threshold.</a:t>
            </a:r>
            <a:endParaRPr sz="1800"/>
          </a:p>
          <a:p>
            <a:pPr indent="0" lvl="0" marL="0" rtl="0" algn="l">
              <a:spcBef>
                <a:spcPts val="1000"/>
              </a:spcBef>
              <a:spcAft>
                <a:spcPts val="0"/>
              </a:spcAft>
              <a:buNone/>
            </a:pPr>
            <a:r>
              <a:rPr lang="en-US" sz="1800"/>
              <a:t>Behaviour lasted for 3 months</a:t>
            </a:r>
            <a:endParaRPr sz="1800"/>
          </a:p>
        </p:txBody>
      </p:sp>
      <p:sp>
        <p:nvSpPr>
          <p:cNvPr id="250" name="Google Shape;250;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51" name="Google Shape;251;p29"/>
          <p:cNvPicPr preferRelativeResize="0"/>
          <p:nvPr/>
        </p:nvPicPr>
        <p:blipFill rotWithShape="1">
          <a:blip r:embed="rId3">
            <a:alphaModFix/>
          </a:blip>
          <a:srcRect b="0" l="0" r="15881" t="0"/>
          <a:stretch/>
        </p:blipFill>
        <p:spPr>
          <a:xfrm>
            <a:off x="290925" y="1838050"/>
            <a:ext cx="11480174" cy="4545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canisters cont’d</a:t>
            </a:r>
            <a:endParaRPr/>
          </a:p>
        </p:txBody>
      </p:sp>
      <p:sp>
        <p:nvSpPr>
          <p:cNvPr id="258" name="Google Shape;258;p30"/>
          <p:cNvSpPr txBox="1"/>
          <p:nvPr>
            <p:ph idx="1" type="subTitle"/>
          </p:nvPr>
        </p:nvSpPr>
        <p:spPr>
          <a:xfrm>
            <a:off x="458725" y="967350"/>
            <a:ext cx="11274600" cy="521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Issue persists until canister is swapped</a:t>
            </a:r>
            <a:endParaRPr sz="1800"/>
          </a:p>
        </p:txBody>
      </p:sp>
      <p:sp>
        <p:nvSpPr>
          <p:cNvPr id="259" name="Google Shape;259;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60" name="Google Shape;260;p30"/>
          <p:cNvPicPr preferRelativeResize="0"/>
          <p:nvPr/>
        </p:nvPicPr>
        <p:blipFill rotWithShape="1">
          <a:blip r:embed="rId3">
            <a:alphaModFix/>
          </a:blip>
          <a:srcRect b="15987" l="10793" r="0" t="0"/>
          <a:stretch/>
        </p:blipFill>
        <p:spPr>
          <a:xfrm>
            <a:off x="154950" y="2137325"/>
            <a:ext cx="6373351" cy="3518775"/>
          </a:xfrm>
          <a:prstGeom prst="rect">
            <a:avLst/>
          </a:prstGeom>
          <a:noFill/>
          <a:ln>
            <a:noFill/>
          </a:ln>
        </p:spPr>
      </p:pic>
      <p:pic>
        <p:nvPicPr>
          <p:cNvPr id="261" name="Google Shape;261;p30"/>
          <p:cNvPicPr preferRelativeResize="0"/>
          <p:nvPr/>
        </p:nvPicPr>
        <p:blipFill rotWithShape="1">
          <a:blip r:embed="rId4">
            <a:alphaModFix/>
          </a:blip>
          <a:srcRect b="0" l="20312" r="6700" t="0"/>
          <a:stretch/>
        </p:blipFill>
        <p:spPr>
          <a:xfrm>
            <a:off x="6717800" y="1980000"/>
            <a:ext cx="5171599" cy="3833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canisters cont’d</a:t>
            </a:r>
            <a:endParaRPr/>
          </a:p>
        </p:txBody>
      </p:sp>
      <p:sp>
        <p:nvSpPr>
          <p:cNvPr id="268" name="Google Shape;268;p31"/>
          <p:cNvSpPr txBox="1"/>
          <p:nvPr>
            <p:ph idx="1" type="subTitle"/>
          </p:nvPr>
        </p:nvSpPr>
        <p:spPr>
          <a:xfrm>
            <a:off x="458725" y="967350"/>
            <a:ext cx="11546400" cy="5217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Persistent dropped flow rates,</a:t>
            </a:r>
            <a:endParaRPr sz="1800"/>
          </a:p>
          <a:p>
            <a:pPr indent="-342900" lvl="0" marL="457200" rtl="0" algn="l">
              <a:spcBef>
                <a:spcPts val="0"/>
              </a:spcBef>
              <a:spcAft>
                <a:spcPts val="0"/>
              </a:spcAft>
              <a:buSzPts val="1800"/>
              <a:buChar char="●"/>
            </a:pPr>
            <a:r>
              <a:rPr lang="en-US" sz="1800"/>
              <a:t>I</a:t>
            </a:r>
            <a:r>
              <a:rPr lang="en-US" sz="1800"/>
              <a:t>ssue disappears without intervention after a while - suspected thick USW joint in canister which smoothened after several dispenses. Thick joint causes incomplete airline valve actuation hence restricting fuel flow.</a:t>
            </a:r>
            <a:endParaRPr sz="1800"/>
          </a:p>
        </p:txBody>
      </p:sp>
      <p:sp>
        <p:nvSpPr>
          <p:cNvPr id="269" name="Google Shape;269;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70" name="Google Shape;270;p31"/>
          <p:cNvPicPr preferRelativeResize="0"/>
          <p:nvPr/>
        </p:nvPicPr>
        <p:blipFill rotWithShape="1">
          <a:blip r:embed="rId3">
            <a:alphaModFix/>
          </a:blip>
          <a:srcRect b="0" l="0" r="0" t="12518"/>
          <a:stretch/>
        </p:blipFill>
        <p:spPr>
          <a:xfrm>
            <a:off x="635475" y="2423250"/>
            <a:ext cx="10382299" cy="3985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canisters cont’d</a:t>
            </a:r>
            <a:endParaRPr/>
          </a:p>
        </p:txBody>
      </p:sp>
      <p:sp>
        <p:nvSpPr>
          <p:cNvPr id="277" name="Google Shape;277;p32"/>
          <p:cNvSpPr txBox="1"/>
          <p:nvPr>
            <p:ph idx="1" type="subTitle"/>
          </p:nvPr>
        </p:nvSpPr>
        <p:spPr>
          <a:xfrm>
            <a:off x="361175" y="932000"/>
            <a:ext cx="11274600" cy="5299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Persistent dropped flow rates for 2 customers observed unlike other customers.</a:t>
            </a:r>
            <a:endParaRPr sz="1800"/>
          </a:p>
          <a:p>
            <a:pPr indent="0" lvl="0" marL="0" rtl="0" algn="l">
              <a:spcBef>
                <a:spcPts val="1000"/>
              </a:spcBef>
              <a:spcAft>
                <a:spcPts val="0"/>
              </a:spcAft>
              <a:buNone/>
            </a:pPr>
            <a:r>
              <a:rPr lang="en-US" sz="1800"/>
              <a:t>1st customer - canister replaced | 2nd customer - flow rates resumed normal after 2 months with no intervention. Customer reported issue in Jan, but canister was not replaced.</a:t>
            </a:r>
            <a:endParaRPr sz="1800"/>
          </a:p>
        </p:txBody>
      </p:sp>
      <p:sp>
        <p:nvSpPr>
          <p:cNvPr id="278" name="Google Shape;278;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79" name="Google Shape;279;p32"/>
          <p:cNvPicPr preferRelativeResize="0"/>
          <p:nvPr/>
        </p:nvPicPr>
        <p:blipFill rotWithShape="1">
          <a:blip r:embed="rId3">
            <a:alphaModFix/>
          </a:blip>
          <a:srcRect b="0" l="0" r="14398" t="0"/>
          <a:stretch/>
        </p:blipFill>
        <p:spPr>
          <a:xfrm>
            <a:off x="886225" y="2212481"/>
            <a:ext cx="10533001" cy="42646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Old </a:t>
            </a:r>
            <a:r>
              <a:rPr lang="en-US"/>
              <a:t>canisters</a:t>
            </a:r>
            <a:endParaRPr/>
          </a:p>
        </p:txBody>
      </p:sp>
      <p:sp>
        <p:nvSpPr>
          <p:cNvPr id="286" name="Google Shape;286;p33"/>
          <p:cNvSpPr txBox="1"/>
          <p:nvPr>
            <p:ph idx="1" type="subTitle"/>
          </p:nvPr>
        </p:nvSpPr>
        <p:spPr>
          <a:xfrm>
            <a:off x="458725" y="967350"/>
            <a:ext cx="11427900" cy="5217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Issue encountered once by customer, characterized by dropped flow rate during dispense - suspected </a:t>
            </a:r>
            <a:r>
              <a:rPr lang="en-US" sz="1800">
                <a:solidFill>
                  <a:srgbClr val="FF0000"/>
                </a:solidFill>
              </a:rPr>
              <a:t>foreign particle in KP &amp; Displaced O-ring1 during docking</a:t>
            </a:r>
            <a:r>
              <a:rPr lang="en-US" sz="1800"/>
              <a:t>?</a:t>
            </a:r>
            <a:endParaRPr sz="1800"/>
          </a:p>
          <a:p>
            <a:pPr indent="-342900" lvl="0" marL="457200" rtl="0" algn="l">
              <a:spcBef>
                <a:spcPts val="0"/>
              </a:spcBef>
              <a:spcAft>
                <a:spcPts val="0"/>
              </a:spcAft>
              <a:buSzPts val="1800"/>
              <a:buChar char="●"/>
            </a:pPr>
            <a:r>
              <a:rPr lang="en-US" sz="1800"/>
              <a:t>Some canister issues are KP specific e.g. Ticket 11371</a:t>
            </a:r>
            <a:endParaRPr sz="1800"/>
          </a:p>
        </p:txBody>
      </p:sp>
      <p:sp>
        <p:nvSpPr>
          <p:cNvPr id="287" name="Google Shape;287;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88" name="Google Shape;288;p33"/>
          <p:cNvPicPr preferRelativeResize="0"/>
          <p:nvPr/>
        </p:nvPicPr>
        <p:blipFill>
          <a:blip r:embed="rId3">
            <a:alphaModFix/>
          </a:blip>
          <a:stretch>
            <a:fillRect/>
          </a:stretch>
        </p:blipFill>
        <p:spPr>
          <a:xfrm>
            <a:off x="131488" y="2058413"/>
            <a:ext cx="6181725" cy="3819525"/>
          </a:xfrm>
          <a:prstGeom prst="rect">
            <a:avLst/>
          </a:prstGeom>
          <a:noFill/>
          <a:ln>
            <a:noFill/>
          </a:ln>
        </p:spPr>
      </p:pic>
      <p:pic>
        <p:nvPicPr>
          <p:cNvPr id="289" name="Google Shape;289;p33"/>
          <p:cNvPicPr preferRelativeResize="0"/>
          <p:nvPr/>
        </p:nvPicPr>
        <p:blipFill rotWithShape="1">
          <a:blip r:embed="rId4">
            <a:alphaModFix/>
          </a:blip>
          <a:srcRect b="0" l="6182" r="0" t="0"/>
          <a:stretch/>
        </p:blipFill>
        <p:spPr>
          <a:xfrm>
            <a:off x="6587249" y="2020500"/>
            <a:ext cx="5478025" cy="4324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canisters cont’d</a:t>
            </a:r>
            <a:endParaRPr/>
          </a:p>
        </p:txBody>
      </p:sp>
      <p:sp>
        <p:nvSpPr>
          <p:cNvPr id="296" name="Google Shape;296;p34"/>
          <p:cNvSpPr txBox="1"/>
          <p:nvPr>
            <p:ph idx="1" type="subTitle"/>
          </p:nvPr>
        </p:nvSpPr>
        <p:spPr>
          <a:xfrm>
            <a:off x="458725" y="967350"/>
            <a:ext cx="11274600" cy="521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Customer dispenses more than 2.3 litres in several consecutive dispenses all within a duration of 30mins in same KP. Compensation was scheduled for one transaction only instead of 3. Customer has never returned to refill in any KP since incident. - Suspected leaking canister .</a:t>
            </a:r>
            <a:endParaRPr sz="1800"/>
          </a:p>
        </p:txBody>
      </p:sp>
      <p:sp>
        <p:nvSpPr>
          <p:cNvPr id="297" name="Google Shape;297;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98" name="Google Shape;298;p34"/>
          <p:cNvPicPr preferRelativeResize="0"/>
          <p:nvPr/>
        </p:nvPicPr>
        <p:blipFill rotWithShape="1">
          <a:blip r:embed="rId3">
            <a:alphaModFix/>
          </a:blip>
          <a:srcRect b="0" l="0" r="0" t="13239"/>
          <a:stretch/>
        </p:blipFill>
        <p:spPr>
          <a:xfrm>
            <a:off x="810425" y="2151650"/>
            <a:ext cx="8591550" cy="403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canisters cont’d</a:t>
            </a:r>
            <a:endParaRPr/>
          </a:p>
        </p:txBody>
      </p:sp>
      <p:sp>
        <p:nvSpPr>
          <p:cNvPr id="305" name="Google Shape;305;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6" name="Google Shape;306;p35"/>
          <p:cNvSpPr txBox="1"/>
          <p:nvPr>
            <p:ph idx="1" type="subTitle"/>
          </p:nvPr>
        </p:nvSpPr>
        <p:spPr>
          <a:xfrm>
            <a:off x="247725" y="967350"/>
            <a:ext cx="11862600" cy="54336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Issue encountered on some incidents, characterized by normal flow rate - suspected slow canister/SV leak.</a:t>
            </a:r>
            <a:endParaRPr sz="1800"/>
          </a:p>
        </p:txBody>
      </p:sp>
      <p:pic>
        <p:nvPicPr>
          <p:cNvPr id="307" name="Google Shape;307;p35"/>
          <p:cNvPicPr preferRelativeResize="0"/>
          <p:nvPr/>
        </p:nvPicPr>
        <p:blipFill rotWithShape="1">
          <a:blip r:embed="rId3">
            <a:alphaModFix/>
          </a:blip>
          <a:srcRect b="0" l="15175" r="0" t="5526"/>
          <a:stretch/>
        </p:blipFill>
        <p:spPr>
          <a:xfrm>
            <a:off x="634525" y="1544725"/>
            <a:ext cx="9853074" cy="4777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 Smart valve</a:t>
            </a:r>
            <a:endParaRPr/>
          </a:p>
        </p:txBody>
      </p:sp>
      <p:sp>
        <p:nvSpPr>
          <p:cNvPr id="314" name="Google Shape;314;p36"/>
          <p:cNvSpPr txBox="1"/>
          <p:nvPr>
            <p:ph idx="1" type="subTitle"/>
          </p:nvPr>
        </p:nvSpPr>
        <p:spPr>
          <a:xfrm>
            <a:off x="92175" y="967350"/>
            <a:ext cx="12031200" cy="5217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When </a:t>
            </a:r>
            <a:r>
              <a:rPr lang="en-US" sz="1800"/>
              <a:t>encountered, issue affects several customers. - suspected dislodged O-rings</a:t>
            </a:r>
            <a:endParaRPr sz="1800"/>
          </a:p>
          <a:p>
            <a:pPr indent="-342900" lvl="0" marL="457200" rtl="0" algn="l">
              <a:spcBef>
                <a:spcPts val="0"/>
              </a:spcBef>
              <a:spcAft>
                <a:spcPts val="0"/>
              </a:spcAft>
              <a:buSzPts val="1800"/>
              <a:buChar char="●"/>
            </a:pPr>
            <a:r>
              <a:rPr lang="en-US" sz="1800"/>
              <a:t>Issue 1: Maintenance changed SV   |   Issue 2: Maintenance found no issue with KP and changed nothing. root cause must be related to KP SV but </a:t>
            </a:r>
            <a:r>
              <a:rPr lang="en-US" sz="1800"/>
              <a:t>still unclear which specific part</a:t>
            </a:r>
            <a:endParaRPr sz="1800"/>
          </a:p>
        </p:txBody>
      </p:sp>
      <p:sp>
        <p:nvSpPr>
          <p:cNvPr id="315" name="Google Shape;315;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16" name="Google Shape;316;p36"/>
          <p:cNvPicPr preferRelativeResize="0"/>
          <p:nvPr/>
        </p:nvPicPr>
        <p:blipFill rotWithShape="1">
          <a:blip r:embed="rId3">
            <a:alphaModFix/>
          </a:blip>
          <a:srcRect b="0" l="0" r="19775" t="0"/>
          <a:stretch/>
        </p:blipFill>
        <p:spPr>
          <a:xfrm>
            <a:off x="92175" y="2121350"/>
            <a:ext cx="8219725" cy="4371675"/>
          </a:xfrm>
          <a:prstGeom prst="rect">
            <a:avLst/>
          </a:prstGeom>
          <a:noFill/>
          <a:ln>
            <a:noFill/>
          </a:ln>
        </p:spPr>
      </p:pic>
      <p:pic>
        <p:nvPicPr>
          <p:cNvPr id="317" name="Google Shape;317;p36"/>
          <p:cNvPicPr preferRelativeResize="0"/>
          <p:nvPr/>
        </p:nvPicPr>
        <p:blipFill>
          <a:blip r:embed="rId4">
            <a:alphaModFix/>
          </a:blip>
          <a:stretch>
            <a:fillRect/>
          </a:stretch>
        </p:blipFill>
        <p:spPr>
          <a:xfrm>
            <a:off x="6317099" y="2852724"/>
            <a:ext cx="5600424" cy="3251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 cont’d</a:t>
            </a:r>
            <a:endParaRPr/>
          </a:p>
        </p:txBody>
      </p:sp>
      <p:sp>
        <p:nvSpPr>
          <p:cNvPr id="324" name="Google Shape;324;p37"/>
          <p:cNvSpPr txBox="1"/>
          <p:nvPr>
            <p:ph idx="1" type="subTitle"/>
          </p:nvPr>
        </p:nvSpPr>
        <p:spPr>
          <a:xfrm>
            <a:off x="252975" y="1124250"/>
            <a:ext cx="4405200" cy="5158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69% inaccurate dispense issues exhibited a lower value of average dispense flow rate compared to other customers. This parameter can therefore be included as a validation check for an inaccurate dispense issue.</a:t>
            </a:r>
            <a:endParaRPr sz="1800"/>
          </a:p>
          <a:p>
            <a:pPr indent="0" lvl="0" marL="0" rtl="0" algn="l">
              <a:spcBef>
                <a:spcPts val="1000"/>
              </a:spcBef>
              <a:spcAft>
                <a:spcPts val="0"/>
              </a:spcAft>
              <a:buNone/>
            </a:pPr>
            <a:r>
              <a:rPr lang="en-US" sz="1800"/>
              <a:t>Unusually dropped dispense </a:t>
            </a:r>
            <a:r>
              <a:rPr lang="en-US" sz="1800"/>
              <a:t>flow rates for </a:t>
            </a:r>
            <a:r>
              <a:rPr lang="en-US" sz="1800"/>
              <a:t>canisters can also be monitored and flagged by NOC.</a:t>
            </a:r>
            <a:endParaRPr sz="1800"/>
          </a:p>
        </p:txBody>
      </p:sp>
      <p:sp>
        <p:nvSpPr>
          <p:cNvPr id="325" name="Google Shape;325;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26" name="Google Shape;326;p37" title="Chart"/>
          <p:cNvPicPr preferRelativeResize="0"/>
          <p:nvPr/>
        </p:nvPicPr>
        <p:blipFill>
          <a:blip r:embed="rId3">
            <a:alphaModFix/>
          </a:blip>
          <a:stretch>
            <a:fillRect/>
          </a:stretch>
        </p:blipFill>
        <p:spPr>
          <a:xfrm>
            <a:off x="4718800" y="1549026"/>
            <a:ext cx="7283076" cy="4503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609550" y="2767500"/>
            <a:ext cx="5325900" cy="31527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Data collection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What We Know</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Root causes brainstorm</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7"/>
              </a:rPr>
              <a:t>Next steps</a:t>
            </a:r>
            <a:endParaRPr/>
          </a:p>
          <a:p>
            <a:pPr indent="0" lvl="0" marL="0" rtl="0" algn="l">
              <a:spcBef>
                <a:spcPts val="10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steps</a:t>
            </a:r>
            <a:endParaRPr/>
          </a:p>
        </p:txBody>
      </p:sp>
      <p:sp>
        <p:nvSpPr>
          <p:cNvPr id="333" name="Google Shape;333;p38"/>
          <p:cNvSpPr txBox="1"/>
          <p:nvPr>
            <p:ph idx="1" type="subTitle"/>
          </p:nvPr>
        </p:nvSpPr>
        <p:spPr>
          <a:xfrm>
            <a:off x="235125" y="964000"/>
            <a:ext cx="11736900" cy="5304900"/>
          </a:xfrm>
          <a:prstGeom prst="rect">
            <a:avLst/>
          </a:prstGeom>
        </p:spPr>
        <p:txBody>
          <a:bodyPr anchorCtr="0" anchor="t" bIns="45700" lIns="91425" spcFirstLastPara="1" rIns="91425" wrap="square" tIns="45700">
            <a:noAutofit/>
          </a:bodyPr>
          <a:lstStyle/>
          <a:p>
            <a:pPr indent="-419100" lvl="1" marL="914400" rtl="0" algn="l">
              <a:spcBef>
                <a:spcPts val="500"/>
              </a:spcBef>
              <a:spcAft>
                <a:spcPts val="0"/>
              </a:spcAft>
              <a:buSzPts val="3000"/>
              <a:buAutoNum type="alphaLcPeriod"/>
            </a:pPr>
            <a:r>
              <a:rPr lang="en-US" sz="3000"/>
              <a:t>Troubleshooting guide for inaccurate dispense - Evans</a:t>
            </a:r>
            <a:endParaRPr sz="3000"/>
          </a:p>
          <a:p>
            <a:pPr indent="-419100" lvl="1" marL="914400" rtl="0" algn="l">
              <a:spcBef>
                <a:spcPts val="0"/>
              </a:spcBef>
              <a:spcAft>
                <a:spcPts val="0"/>
              </a:spcAft>
              <a:buSzPts val="3000"/>
              <a:buAutoNum type="alphaLcPeriod"/>
            </a:pPr>
            <a:r>
              <a:rPr lang="en-US" sz="3000"/>
              <a:t>Repair guide and repair process for retrieved SV - Done</a:t>
            </a:r>
            <a:endParaRPr sz="3000"/>
          </a:p>
          <a:p>
            <a:pPr indent="-419100" lvl="1" marL="914400" rtl="0" algn="l">
              <a:spcBef>
                <a:spcPts val="0"/>
              </a:spcBef>
              <a:spcAft>
                <a:spcPts val="0"/>
              </a:spcAft>
              <a:buSzPts val="3000"/>
              <a:buAutoNum type="alphaLcPeriod"/>
            </a:pPr>
            <a:r>
              <a:rPr lang="en-US" sz="3000"/>
              <a:t>Review </a:t>
            </a:r>
            <a:r>
              <a:rPr lang="en-US" sz="3000" u="sng">
                <a:solidFill>
                  <a:schemeClr val="hlink"/>
                </a:solidFill>
                <a:hlinkClick r:id="rId3"/>
              </a:rPr>
              <a:t>QC process f</a:t>
            </a:r>
            <a:r>
              <a:rPr lang="en-US" sz="3000" u="sng">
                <a:solidFill>
                  <a:schemeClr val="hlink"/>
                </a:solidFill>
                <a:hlinkClick r:id="rId4"/>
              </a:rPr>
              <a:t>or new canisters</a:t>
            </a:r>
            <a:r>
              <a:rPr lang="en-US" sz="3000"/>
              <a:t> before dispatch to reduce issues related to new canisters - </a:t>
            </a:r>
            <a:r>
              <a:rPr lang="en-US" sz="3000"/>
              <a:t>Done</a:t>
            </a:r>
            <a:r>
              <a:rPr lang="en-US" sz="3000"/>
              <a:t> </a:t>
            </a:r>
            <a:endParaRPr sz="3000"/>
          </a:p>
          <a:p>
            <a:pPr indent="-419100" lvl="1" marL="914400" rtl="0" algn="l">
              <a:spcBef>
                <a:spcPts val="0"/>
              </a:spcBef>
              <a:spcAft>
                <a:spcPts val="0"/>
              </a:spcAft>
              <a:buSzPts val="3000"/>
              <a:buAutoNum type="alphaLcPeriod"/>
            </a:pPr>
            <a:r>
              <a:rPr lang="en-US" sz="3000"/>
              <a:t>Review Repair process for retrieved canisters - Cooker service team</a:t>
            </a:r>
            <a:endParaRPr sz="3000"/>
          </a:p>
          <a:p>
            <a:pPr indent="-419100" lvl="1" marL="914400" rtl="0" algn="l">
              <a:spcBef>
                <a:spcPts val="0"/>
              </a:spcBef>
              <a:spcAft>
                <a:spcPts val="0"/>
              </a:spcAft>
              <a:buSzPts val="3000"/>
              <a:buAutoNum type="alphaLcPeriod"/>
            </a:pPr>
            <a:r>
              <a:rPr lang="en-US" sz="3000"/>
              <a:t>Train maintenance team on resolving SV related issues and reporting methodology - on going</a:t>
            </a:r>
            <a:endParaRPr sz="3000"/>
          </a:p>
        </p:txBody>
      </p:sp>
      <p:sp>
        <p:nvSpPr>
          <p:cNvPr id="334" name="Google Shape;334;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58700" y="861600"/>
            <a:ext cx="11274600" cy="51348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112 issues recorded by NOC between 1st Jan-21st March 2020 where customers complained of receiving less fuel than they were billed during purchase.</a:t>
            </a:r>
            <a:endParaRPr/>
          </a:p>
          <a:p>
            <a:pPr indent="-406400" lvl="0" marL="457200" rtl="0" algn="l">
              <a:spcBef>
                <a:spcPts val="0"/>
              </a:spcBef>
              <a:spcAft>
                <a:spcPts val="0"/>
              </a:spcAft>
              <a:buSzPts val="2800"/>
              <a:buChar char="●"/>
            </a:pPr>
            <a:r>
              <a:rPr lang="en-US"/>
              <a:t>The comprehensive list of these freshservice tickets are listed in </a:t>
            </a:r>
            <a:r>
              <a:rPr lang="en-US" u="sng">
                <a:solidFill>
                  <a:schemeClr val="hlink"/>
                </a:solidFill>
                <a:hlinkClick r:id="rId3"/>
              </a:rPr>
              <a:t>KP inaccurate dispenses sheet</a:t>
            </a:r>
            <a:r>
              <a:rPr lang="en-US"/>
              <a:t>.</a:t>
            </a:r>
            <a:endParaRPr/>
          </a:p>
          <a:p>
            <a:pPr indent="0" lvl="0" marL="457200" rtl="0" algn="l">
              <a:spcBef>
                <a:spcPts val="1000"/>
              </a:spcBef>
              <a:spcAft>
                <a:spcPts val="0"/>
              </a:spcAft>
              <a:buNone/>
            </a:pPr>
            <a:r>
              <a:rPr b="1" lang="en-US" sz="3000"/>
              <a:t>Objective:</a:t>
            </a:r>
            <a:endParaRPr b="1" sz="3000"/>
          </a:p>
          <a:p>
            <a:pPr indent="-406400" lvl="0" marL="457200" rtl="0" algn="l">
              <a:spcBef>
                <a:spcPts val="1000"/>
              </a:spcBef>
              <a:spcAft>
                <a:spcPts val="0"/>
              </a:spcAft>
              <a:buSzPts val="2800"/>
              <a:buChar char="●"/>
            </a:pPr>
            <a:r>
              <a:rPr lang="en-US"/>
              <a:t>To determine the root cause for these inaccurate dispenses and propose appropriate recommendations.</a:t>
            </a:r>
            <a:r>
              <a:rPr lang="en-US"/>
              <a:t>  </a:t>
            </a:r>
            <a:endParaRPr/>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Collection</a:t>
            </a:r>
            <a:endParaRPr/>
          </a:p>
        </p:txBody>
      </p:sp>
      <p:sp>
        <p:nvSpPr>
          <p:cNvPr id="186" name="Google Shape;186;p22"/>
          <p:cNvSpPr txBox="1"/>
          <p:nvPr>
            <p:ph idx="1" type="subTitle"/>
          </p:nvPr>
        </p:nvSpPr>
        <p:spPr>
          <a:xfrm>
            <a:off x="458700" y="1003051"/>
            <a:ext cx="11274600" cy="53979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Data was collected for the most recent 65 out of 112 issues reported. </a:t>
            </a:r>
            <a:endParaRPr/>
          </a:p>
          <a:p>
            <a:pPr indent="-406400" lvl="0" marL="457200" rtl="0" algn="l">
              <a:spcBef>
                <a:spcPts val="0"/>
              </a:spcBef>
              <a:spcAft>
                <a:spcPts val="0"/>
              </a:spcAft>
              <a:buSzPts val="2800"/>
              <a:buChar char="●"/>
            </a:pPr>
            <a:r>
              <a:rPr lang="en-US"/>
              <a:t>It  involved identifying;</a:t>
            </a:r>
            <a:endParaRPr/>
          </a:p>
          <a:p>
            <a:pPr indent="-406400" lvl="0" marL="914400" rtl="0" algn="l">
              <a:spcBef>
                <a:spcPts val="0"/>
              </a:spcBef>
              <a:spcAft>
                <a:spcPts val="0"/>
              </a:spcAft>
              <a:buSzPts val="2800"/>
              <a:buAutoNum type="arabicPeriod"/>
            </a:pPr>
            <a:r>
              <a:rPr lang="en-US"/>
              <a:t>Whether canister </a:t>
            </a:r>
            <a:r>
              <a:rPr lang="en-US"/>
              <a:t>is</a:t>
            </a:r>
            <a:r>
              <a:rPr lang="en-US"/>
              <a:t> new or old</a:t>
            </a:r>
            <a:endParaRPr/>
          </a:p>
          <a:p>
            <a:pPr indent="-406400" lvl="0" marL="914400" rtl="0" algn="l">
              <a:spcBef>
                <a:spcPts val="0"/>
              </a:spcBef>
              <a:spcAft>
                <a:spcPts val="0"/>
              </a:spcAft>
              <a:buSzPts val="2800"/>
              <a:buAutoNum type="arabicPeriod"/>
            </a:pPr>
            <a:r>
              <a:rPr lang="en-US"/>
              <a:t>Frequency of </a:t>
            </a:r>
            <a:r>
              <a:rPr lang="en-US"/>
              <a:t>occurrence of the </a:t>
            </a:r>
            <a:r>
              <a:rPr lang="en-US"/>
              <a:t>issue </a:t>
            </a:r>
            <a:endParaRPr/>
          </a:p>
          <a:p>
            <a:pPr indent="-406400" lvl="0" marL="914400" rtl="0" algn="l">
              <a:spcBef>
                <a:spcPts val="0"/>
              </a:spcBef>
              <a:spcAft>
                <a:spcPts val="0"/>
              </a:spcAft>
              <a:buSzPts val="2800"/>
              <a:buAutoNum type="arabicPeriod"/>
            </a:pPr>
            <a:r>
              <a:rPr lang="en-US"/>
              <a:t>Whether other customers were affected in the same KP.</a:t>
            </a:r>
            <a:endParaRPr/>
          </a:p>
          <a:p>
            <a:pPr indent="-406400" lvl="0" marL="914400" rtl="0" algn="l">
              <a:spcBef>
                <a:spcPts val="0"/>
              </a:spcBef>
              <a:spcAft>
                <a:spcPts val="0"/>
              </a:spcAft>
              <a:buSzPts val="2800"/>
              <a:buAutoNum type="arabicPeriod"/>
            </a:pPr>
            <a:r>
              <a:rPr lang="en-US"/>
              <a:t>Dispense </a:t>
            </a:r>
            <a:r>
              <a:rPr lang="en-US"/>
              <a:t>flow rate</a:t>
            </a:r>
            <a:r>
              <a:rPr lang="en-US"/>
              <a:t> recorded for that customer during incident vs before and after, also trends for other customers in that KP. </a:t>
            </a:r>
            <a:endParaRPr/>
          </a:p>
          <a:p>
            <a:pPr indent="-406400" lvl="0" marL="914400" rtl="0" algn="l">
              <a:spcBef>
                <a:spcPts val="0"/>
              </a:spcBef>
              <a:spcAft>
                <a:spcPts val="0"/>
              </a:spcAft>
              <a:buSzPts val="2800"/>
              <a:buAutoNum type="arabicPeriod"/>
            </a:pPr>
            <a:r>
              <a:rPr lang="en-US"/>
              <a:t>Records from maintenance team intervention if any.</a:t>
            </a:r>
            <a:endParaRPr/>
          </a:p>
          <a:p>
            <a:pPr indent="0" lvl="0" marL="0" rtl="0" algn="l">
              <a:spcBef>
                <a:spcPts val="1000"/>
              </a:spcBef>
              <a:spcAft>
                <a:spcPts val="0"/>
              </a:spcAft>
              <a:buNone/>
            </a:pPr>
            <a:r>
              <a:rPr lang="en-US"/>
              <a:t>Comprehensive data: </a:t>
            </a:r>
            <a:r>
              <a:rPr lang="en-US" u="sng">
                <a:solidFill>
                  <a:schemeClr val="hlink"/>
                </a:solidFill>
                <a:hlinkClick r:id="rId3"/>
              </a:rPr>
              <a:t>KP inaccurate dispense - column D</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94" name="Google Shape;194;p23"/>
          <p:cNvSpPr txBox="1"/>
          <p:nvPr>
            <p:ph idx="1" type="subTitle"/>
          </p:nvPr>
        </p:nvSpPr>
        <p:spPr>
          <a:xfrm>
            <a:off x="458700" y="1003050"/>
            <a:ext cx="11274600" cy="53259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Both new canisters and old canisters are encountering the inaccurate dispense issue.</a:t>
            </a:r>
            <a:endParaRPr/>
          </a:p>
          <a:p>
            <a:pPr indent="-342900" lvl="1" marL="914400" rtl="0" algn="l">
              <a:lnSpc>
                <a:spcPct val="120000"/>
              </a:lnSpc>
              <a:spcBef>
                <a:spcPts val="0"/>
              </a:spcBef>
              <a:spcAft>
                <a:spcPts val="0"/>
              </a:spcAft>
              <a:buSzPts val="1800"/>
              <a:buChar char="○"/>
            </a:pPr>
            <a:r>
              <a:rPr lang="en-US" sz="1800">
                <a:latin typeface="Nunito"/>
                <a:ea typeface="Nunito"/>
                <a:cs typeface="Nunito"/>
                <a:sym typeface="Nunito"/>
              </a:rPr>
              <a:t>New canisters - </a:t>
            </a:r>
            <a:r>
              <a:rPr lang="en-US" sz="1800">
                <a:latin typeface="Nunito"/>
                <a:ea typeface="Nunito"/>
                <a:cs typeface="Nunito"/>
                <a:sym typeface="Nunito"/>
              </a:rPr>
              <a:t>those that have &lt;5 dispenses since canister purchase</a:t>
            </a:r>
            <a:endParaRPr sz="1800">
              <a:latin typeface="Nunito"/>
              <a:ea typeface="Nunito"/>
              <a:cs typeface="Nunito"/>
              <a:sym typeface="Nunito"/>
            </a:endParaRPr>
          </a:p>
          <a:p>
            <a:pPr indent="-342900" lvl="1" marL="914400" rtl="0" algn="l">
              <a:lnSpc>
                <a:spcPct val="120000"/>
              </a:lnSpc>
              <a:spcBef>
                <a:spcPts val="0"/>
              </a:spcBef>
              <a:spcAft>
                <a:spcPts val="0"/>
              </a:spcAft>
              <a:buSzPts val="1800"/>
              <a:buFont typeface="Nunito"/>
              <a:buChar char="○"/>
            </a:pPr>
            <a:r>
              <a:rPr lang="en-US" sz="1800">
                <a:latin typeface="Nunito"/>
                <a:ea typeface="Nunito"/>
                <a:cs typeface="Nunito"/>
                <a:sym typeface="Nunito"/>
              </a:rPr>
              <a:t>Old canisters - those that previously had multiple successful dispenses</a:t>
            </a:r>
            <a:endParaRPr sz="1800">
              <a:latin typeface="Nunito"/>
              <a:ea typeface="Nunito"/>
              <a:cs typeface="Nunito"/>
              <a:sym typeface="Nunito"/>
            </a:endParaRPr>
          </a:p>
          <a:p>
            <a:pPr indent="-406400" lvl="0" marL="457200" rtl="0" algn="l">
              <a:spcBef>
                <a:spcPts val="0"/>
              </a:spcBef>
              <a:spcAft>
                <a:spcPts val="0"/>
              </a:spcAft>
              <a:buSzPts val="2800"/>
              <a:buChar char="●"/>
            </a:pPr>
            <a:r>
              <a:rPr lang="en-US"/>
              <a:t>Issues are spread across the network on different KPs with few repetitive cases on a single KP.</a:t>
            </a:r>
            <a:endParaRPr/>
          </a:p>
          <a:p>
            <a:pPr indent="-406400" lvl="0" marL="457200" rtl="0" algn="l">
              <a:spcBef>
                <a:spcPts val="0"/>
              </a:spcBef>
              <a:spcAft>
                <a:spcPts val="0"/>
              </a:spcAft>
              <a:buSzPts val="2800"/>
              <a:buChar char="●"/>
            </a:pPr>
            <a:r>
              <a:rPr lang="en-US"/>
              <a:t>Current workaround:</a:t>
            </a:r>
            <a:endParaRPr/>
          </a:p>
          <a:p>
            <a:pPr indent="-406400" lvl="0" marL="914400" rtl="0" algn="l">
              <a:spcBef>
                <a:spcPts val="0"/>
              </a:spcBef>
              <a:spcAft>
                <a:spcPts val="0"/>
              </a:spcAft>
              <a:buSzPts val="2800"/>
              <a:buChar char="➢"/>
            </a:pPr>
            <a:r>
              <a:rPr lang="en-US" sz="2400"/>
              <a:t>Customers are compensated based on difference between requested amount vs photos showing dispensed volume, and issues are validated through tank level trends.</a:t>
            </a:r>
            <a:endParaRPr sz="2400"/>
          </a:p>
          <a:p>
            <a:pPr indent="-406400" lvl="0" marL="914400" rtl="0" algn="l">
              <a:spcBef>
                <a:spcPts val="0"/>
              </a:spcBef>
              <a:spcAft>
                <a:spcPts val="0"/>
              </a:spcAft>
              <a:buSzPts val="2800"/>
              <a:buChar char="➢"/>
            </a:pPr>
            <a:r>
              <a:rPr lang="en-US" sz="2400"/>
              <a:t>Canisters with reproducible issues are retrieved and replaced.</a:t>
            </a:r>
            <a:endParaRPr sz="2400"/>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Current State Analysis</a:t>
            </a:r>
            <a:endParaRPr/>
          </a:p>
        </p:txBody>
      </p:sp>
      <p:sp>
        <p:nvSpPr>
          <p:cNvPr id="202" name="Google Shape;202;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3" name="Google Shape;203;p24" title="Chart"/>
          <p:cNvPicPr preferRelativeResize="0"/>
          <p:nvPr/>
        </p:nvPicPr>
        <p:blipFill rotWithShape="1">
          <a:blip r:embed="rId3">
            <a:alphaModFix/>
          </a:blip>
          <a:srcRect b="0" l="2400" r="0" t="0"/>
          <a:stretch/>
        </p:blipFill>
        <p:spPr>
          <a:xfrm>
            <a:off x="3694075" y="968825"/>
            <a:ext cx="8366325" cy="5300650"/>
          </a:xfrm>
          <a:prstGeom prst="rect">
            <a:avLst/>
          </a:prstGeom>
          <a:noFill/>
          <a:ln>
            <a:noFill/>
          </a:ln>
        </p:spPr>
      </p:pic>
      <p:sp>
        <p:nvSpPr>
          <p:cNvPr id="204" name="Google Shape;204;p24"/>
          <p:cNvSpPr txBox="1"/>
          <p:nvPr/>
        </p:nvSpPr>
        <p:spPr>
          <a:xfrm>
            <a:off x="294575" y="968825"/>
            <a:ext cx="3515700" cy="543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dk1"/>
                </a:solidFill>
                <a:latin typeface="Nunito"/>
                <a:ea typeface="Nunito"/>
                <a:cs typeface="Nunito"/>
                <a:sym typeface="Nunito"/>
              </a:rPr>
              <a:t>Data collected on each issue led to identification of probable cause for the issue, i.e.</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a:buAutoNum type="arabicPeriod"/>
            </a:pPr>
            <a:r>
              <a:rPr lang="en-US" sz="1800">
                <a:solidFill>
                  <a:schemeClr val="dk1"/>
                </a:solidFill>
                <a:latin typeface="Nunito"/>
                <a:ea typeface="Nunito"/>
                <a:cs typeface="Nunito"/>
                <a:sym typeface="Nunito"/>
              </a:rPr>
              <a:t>New Canisters</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SemiBold"/>
              <a:buAutoNum type="arabicPeriod"/>
            </a:pPr>
            <a:r>
              <a:rPr lang="en-US" sz="1800">
                <a:solidFill>
                  <a:schemeClr val="dk1"/>
                </a:solidFill>
                <a:latin typeface="Nunito"/>
                <a:ea typeface="Nunito"/>
                <a:cs typeface="Nunito"/>
                <a:sym typeface="Nunito"/>
              </a:rPr>
              <a:t>Old Canisters</a:t>
            </a:r>
            <a:endParaRPr sz="1800">
              <a:solidFill>
                <a:schemeClr val="dk1"/>
              </a:solidFill>
              <a:latin typeface="Nunito"/>
              <a:ea typeface="Nunito"/>
              <a:cs typeface="Nunito"/>
              <a:sym typeface="Nunito"/>
            </a:endParaRPr>
          </a:p>
          <a:p>
            <a:pPr indent="-342900" lvl="0" marL="457200" rtl="0" algn="l">
              <a:lnSpc>
                <a:spcPct val="90000"/>
              </a:lnSpc>
              <a:spcBef>
                <a:spcPts val="0"/>
              </a:spcBef>
              <a:spcAft>
                <a:spcPts val="0"/>
              </a:spcAft>
              <a:buClr>
                <a:schemeClr val="dk1"/>
              </a:buClr>
              <a:buSzPts val="1800"/>
              <a:buFont typeface="Nunito SemiBold"/>
              <a:buAutoNum type="arabicPeriod"/>
            </a:pPr>
            <a:r>
              <a:rPr lang="en-US" sz="1800">
                <a:solidFill>
                  <a:schemeClr val="dk1"/>
                </a:solidFill>
                <a:latin typeface="Nunito"/>
                <a:ea typeface="Nunito"/>
                <a:cs typeface="Nunito"/>
                <a:sym typeface="Nunito"/>
              </a:rPr>
              <a:t>KP Smart Valve (SV)</a:t>
            </a:r>
            <a:endParaRPr sz="18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rPr lang="en-US" sz="1800">
                <a:solidFill>
                  <a:schemeClr val="dk1"/>
                </a:solidFill>
                <a:latin typeface="Nunito"/>
                <a:ea typeface="Nunito"/>
                <a:cs typeface="Nunito"/>
                <a:sym typeface="Nunito"/>
              </a:rPr>
              <a:t>False alarm - KP went off during dispense, data collected shows normal </a:t>
            </a:r>
            <a:r>
              <a:rPr lang="en-US" sz="1800">
                <a:solidFill>
                  <a:schemeClr val="dk1"/>
                </a:solidFill>
                <a:latin typeface="Nunito"/>
                <a:ea typeface="Nunito"/>
                <a:cs typeface="Nunito"/>
                <a:sym typeface="Nunito"/>
              </a:rPr>
              <a:t>flow rate</a:t>
            </a:r>
            <a:r>
              <a:rPr lang="en-US" sz="1800">
                <a:solidFill>
                  <a:schemeClr val="dk1"/>
                </a:solidFill>
                <a:latin typeface="Nunito"/>
                <a:ea typeface="Nunito"/>
                <a:cs typeface="Nunito"/>
                <a:sym typeface="Nunito"/>
              </a:rPr>
              <a:t>, no photo was available to indicate fuel loss, other customers did not have inaccurate issue and the victim canister did not have previous and </a:t>
            </a:r>
            <a:r>
              <a:rPr lang="en-US" sz="1800">
                <a:solidFill>
                  <a:schemeClr val="dk1"/>
                </a:solidFill>
                <a:latin typeface="Nunito"/>
                <a:ea typeface="Nunito"/>
                <a:cs typeface="Nunito"/>
                <a:sym typeface="Nunito"/>
              </a:rPr>
              <a:t>subsequent</a:t>
            </a:r>
            <a:r>
              <a:rPr lang="en-US" sz="1800">
                <a:solidFill>
                  <a:schemeClr val="dk1"/>
                </a:solidFill>
                <a:latin typeface="Nunito"/>
                <a:ea typeface="Nunito"/>
                <a:cs typeface="Nunito"/>
                <a:sym typeface="Nunito"/>
              </a:rPr>
              <a:t> issues.</a:t>
            </a:r>
            <a:endParaRPr sz="18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lnSpc>
                <a:spcPct val="90000"/>
              </a:lnSpc>
              <a:spcBef>
                <a:spcPts val="0"/>
              </a:spcBef>
              <a:spcAft>
                <a:spcPts val="0"/>
              </a:spcAft>
              <a:buNone/>
            </a:pPr>
            <a:r>
              <a:rPr lang="en-US" sz="1800">
                <a:solidFill>
                  <a:schemeClr val="dk1"/>
                </a:solidFill>
                <a:latin typeface="Nunito"/>
                <a:ea typeface="Nunito"/>
                <a:cs typeface="Nunito"/>
                <a:sym typeface="Nunito"/>
              </a:rPr>
              <a:t>Insufficient data - details were not provided regarding the affected customer and flow rate trends did not show any anomaly</a:t>
            </a:r>
            <a:endParaRPr sz="1800">
              <a:solidFill>
                <a:schemeClr val="dk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Cause and Effect Diagram</a:t>
            </a:r>
            <a:endParaRPr/>
          </a:p>
        </p:txBody>
      </p:sp>
      <p:sp>
        <p:nvSpPr>
          <p:cNvPr id="211" name="Google Shape;211;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2" name="Google Shape;212;p25"/>
          <p:cNvPicPr preferRelativeResize="0"/>
          <p:nvPr/>
        </p:nvPicPr>
        <p:blipFill rotWithShape="1">
          <a:blip r:embed="rId3">
            <a:alphaModFix/>
          </a:blip>
          <a:srcRect b="0" l="1616" r="1616" t="0"/>
          <a:stretch/>
        </p:blipFill>
        <p:spPr>
          <a:xfrm>
            <a:off x="0" y="959236"/>
            <a:ext cx="12104225" cy="54416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Root causes brainstorm cont’d</a:t>
            </a:r>
            <a:endParaRPr/>
          </a:p>
        </p:txBody>
      </p:sp>
      <p:sp>
        <p:nvSpPr>
          <p:cNvPr id="219" name="Google Shape;219;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0" name="Google Shape;220;p26"/>
          <p:cNvSpPr txBox="1"/>
          <p:nvPr/>
        </p:nvSpPr>
        <p:spPr>
          <a:xfrm>
            <a:off x="6174825" y="899700"/>
            <a:ext cx="5715900" cy="19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Nunito SemiBold"/>
                <a:ea typeface="Nunito SemiBold"/>
                <a:cs typeface="Nunito SemiBold"/>
                <a:sym typeface="Nunito SemiBold"/>
              </a:rPr>
              <a:t>Root cause of Faulty canister:</a:t>
            </a:r>
            <a:endParaRPr sz="2400">
              <a:latin typeface="Nunito SemiBold"/>
              <a:ea typeface="Nunito SemiBold"/>
              <a:cs typeface="Nunito SemiBold"/>
              <a:sym typeface="Nunito SemiBold"/>
            </a:endParaRPr>
          </a:p>
          <a:p>
            <a:pPr indent="-342900" lvl="0" marL="9144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Leaking canister - fuel pours out freely and leaks into the airline</a:t>
            </a:r>
            <a:endParaRPr sz="1800">
              <a:latin typeface="Nunito SemiBold"/>
              <a:ea typeface="Nunito SemiBold"/>
              <a:cs typeface="Nunito SemiBold"/>
              <a:sym typeface="Nunito SemiBold"/>
            </a:endParaRPr>
          </a:p>
          <a:p>
            <a:pPr indent="-342900" lvl="0" marL="9144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Valve actuation problem</a:t>
            </a:r>
            <a:endParaRPr sz="1800">
              <a:latin typeface="Nunito SemiBold"/>
              <a:ea typeface="Nunito SemiBold"/>
              <a:cs typeface="Nunito SemiBold"/>
              <a:sym typeface="Nunito SemiBold"/>
            </a:endParaRPr>
          </a:p>
          <a:p>
            <a:pPr indent="-342900" lvl="0" marL="9144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Airline opening problem - thick USW</a:t>
            </a:r>
            <a:endParaRPr sz="1800">
              <a:latin typeface="Nunito SemiBold"/>
              <a:ea typeface="Nunito SemiBold"/>
              <a:cs typeface="Nunito SemiBold"/>
              <a:sym typeface="Nunito SemiBold"/>
            </a:endParaRPr>
          </a:p>
        </p:txBody>
      </p:sp>
      <p:sp>
        <p:nvSpPr>
          <p:cNvPr id="221" name="Google Shape;221;p26"/>
          <p:cNvSpPr txBox="1"/>
          <p:nvPr/>
        </p:nvSpPr>
        <p:spPr>
          <a:xfrm>
            <a:off x="129050" y="899700"/>
            <a:ext cx="5715900" cy="6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Nunito SemiBold"/>
                <a:ea typeface="Nunito SemiBold"/>
                <a:cs typeface="Nunito SemiBold"/>
                <a:sym typeface="Nunito SemiBold"/>
              </a:rPr>
              <a:t>Secondary causes of leakage in KP SV</a:t>
            </a:r>
            <a:endParaRPr sz="2400">
              <a:latin typeface="Nunito SemiBold"/>
              <a:ea typeface="Nunito SemiBold"/>
              <a:cs typeface="Nunito SemiBold"/>
              <a:sym typeface="Nunito SemiBold"/>
            </a:endParaRPr>
          </a:p>
        </p:txBody>
      </p:sp>
      <p:pic>
        <p:nvPicPr>
          <p:cNvPr id="222" name="Google Shape;222;p26"/>
          <p:cNvPicPr preferRelativeResize="0"/>
          <p:nvPr/>
        </p:nvPicPr>
        <p:blipFill>
          <a:blip r:embed="rId3">
            <a:alphaModFix/>
          </a:blip>
          <a:stretch>
            <a:fillRect/>
          </a:stretch>
        </p:blipFill>
        <p:spPr>
          <a:xfrm>
            <a:off x="647325" y="1342800"/>
            <a:ext cx="4196200" cy="3667850"/>
          </a:xfrm>
          <a:prstGeom prst="rect">
            <a:avLst/>
          </a:prstGeom>
          <a:noFill/>
          <a:ln>
            <a:noFill/>
          </a:ln>
        </p:spPr>
      </p:pic>
      <p:pic>
        <p:nvPicPr>
          <p:cNvPr id="223" name="Google Shape;223;p26"/>
          <p:cNvPicPr preferRelativeResize="0"/>
          <p:nvPr/>
        </p:nvPicPr>
        <p:blipFill rotWithShape="1">
          <a:blip r:embed="rId4">
            <a:alphaModFix/>
          </a:blip>
          <a:srcRect b="0" l="0" r="0" t="9173"/>
          <a:stretch/>
        </p:blipFill>
        <p:spPr>
          <a:xfrm>
            <a:off x="6540125" y="2530275"/>
            <a:ext cx="5350600" cy="3837070"/>
          </a:xfrm>
          <a:prstGeom prst="rect">
            <a:avLst/>
          </a:prstGeom>
          <a:noFill/>
          <a:ln>
            <a:noFill/>
          </a:ln>
        </p:spPr>
      </p:pic>
      <p:cxnSp>
        <p:nvCxnSpPr>
          <p:cNvPr id="224" name="Google Shape;224;p26"/>
          <p:cNvCxnSpPr/>
          <p:nvPr/>
        </p:nvCxnSpPr>
        <p:spPr>
          <a:xfrm>
            <a:off x="5903800" y="974075"/>
            <a:ext cx="0" cy="5397000"/>
          </a:xfrm>
          <a:prstGeom prst="straightConnector1">
            <a:avLst/>
          </a:prstGeom>
          <a:noFill/>
          <a:ln cap="flat" cmpd="sng" w="19050">
            <a:solidFill>
              <a:srgbClr val="000000"/>
            </a:solidFill>
            <a:prstDash val="solid"/>
            <a:round/>
            <a:headEnd len="med" w="med" type="none"/>
            <a:tailEnd len="med" w="med" type="none"/>
          </a:ln>
        </p:spPr>
      </p:cxnSp>
      <p:sp>
        <p:nvSpPr>
          <p:cNvPr id="225" name="Google Shape;225;p26"/>
          <p:cNvSpPr txBox="1"/>
          <p:nvPr/>
        </p:nvSpPr>
        <p:spPr>
          <a:xfrm>
            <a:off x="64875" y="4917675"/>
            <a:ext cx="5967000" cy="1483200"/>
          </a:xfrm>
          <a:prstGeom prst="rect">
            <a:avLst/>
          </a:prstGeom>
          <a:noFill/>
          <a:ln>
            <a:noFill/>
          </a:ln>
        </p:spPr>
        <p:txBody>
          <a:bodyPr anchorCtr="0" anchor="t" bIns="91425" lIns="91425" spcFirstLastPara="1" rIns="91425" wrap="square" tIns="91425">
            <a:noAutofit/>
          </a:bodyPr>
          <a:lstStyle/>
          <a:p>
            <a:pPr indent="-342900" lvl="0" marL="9144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1: 30x2mm O-ring displaced - cyclic rotation during docking</a:t>
            </a:r>
            <a:endParaRPr sz="1800">
              <a:solidFill>
                <a:schemeClr val="dk1"/>
              </a:solidFill>
              <a:latin typeface="Nunito SemiBold"/>
              <a:ea typeface="Nunito SemiBold"/>
              <a:cs typeface="Nunito SemiBold"/>
              <a:sym typeface="Nunito SemiBold"/>
            </a:endParaRPr>
          </a:p>
          <a:p>
            <a:pPr indent="-342900" lvl="0" marL="9144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5: 53x2mm O-ring displaced</a:t>
            </a:r>
            <a:endParaRPr sz="1800">
              <a:solidFill>
                <a:schemeClr val="dk1"/>
              </a:solidFill>
              <a:latin typeface="Nunito SemiBold"/>
              <a:ea typeface="Nunito SemiBold"/>
              <a:cs typeface="Nunito SemiBold"/>
              <a:sym typeface="Nunito SemiBold"/>
            </a:endParaRPr>
          </a:p>
          <a:p>
            <a:pPr indent="-342900" lvl="0" marL="9144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2: Thi</a:t>
            </a:r>
            <a:r>
              <a:rPr lang="en-US" sz="1800">
                <a:solidFill>
                  <a:schemeClr val="dk1"/>
                </a:solidFill>
                <a:latin typeface="Nunito SemiBold"/>
                <a:ea typeface="Nunito SemiBold"/>
                <a:cs typeface="Nunito SemiBold"/>
                <a:sym typeface="Nunito SemiBold"/>
              </a:rPr>
              <a:t>n gasket</a:t>
            </a:r>
            <a:endParaRPr sz="1800">
              <a:solidFill>
                <a:schemeClr val="dk1"/>
              </a:solidFill>
              <a:latin typeface="Nunito SemiBold"/>
              <a:ea typeface="Nunito SemiBold"/>
              <a:cs typeface="Nunito SemiBold"/>
              <a:sym typeface="Nunito SemiBold"/>
            </a:endParaRPr>
          </a:p>
          <a:p>
            <a:pPr indent="-342900" lvl="0" marL="914400" rtl="0" algn="l">
              <a:spcBef>
                <a:spcPts val="0"/>
              </a:spcBef>
              <a:spcAft>
                <a:spcPts val="0"/>
              </a:spcAft>
              <a:buClr>
                <a:schemeClr val="dk1"/>
              </a:buClr>
              <a:buSzPts val="1800"/>
              <a:buFont typeface="Nunito SemiBold"/>
              <a:buChar char="●"/>
            </a:pPr>
            <a:r>
              <a:rPr lang="en-US" sz="1800">
                <a:solidFill>
                  <a:schemeClr val="dk1"/>
                </a:solidFill>
                <a:latin typeface="Nunito SemiBold"/>
                <a:ea typeface="Nunito SemiBold"/>
                <a:cs typeface="Nunito SemiBold"/>
                <a:sym typeface="Nunito SemiBold"/>
              </a:rPr>
              <a:t>4: Canister O-</a:t>
            </a:r>
            <a:r>
              <a:rPr lang="en-US" sz="1800">
                <a:solidFill>
                  <a:schemeClr val="dk1"/>
                </a:solidFill>
                <a:latin typeface="Nunito SemiBold"/>
                <a:ea typeface="Nunito SemiBold"/>
                <a:cs typeface="Nunito SemiBold"/>
                <a:sym typeface="Nunito SemiBold"/>
              </a:rPr>
              <a:t>ring displaced/worn out</a:t>
            </a:r>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Root Cause Prioritization Matrix</a:t>
            </a:r>
            <a:endParaRPr/>
          </a:p>
        </p:txBody>
      </p:sp>
      <p:sp>
        <p:nvSpPr>
          <p:cNvPr id="232" name="Google Shape;232;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33" name="Google Shape;233;p27"/>
          <p:cNvGraphicFramePr/>
          <p:nvPr/>
        </p:nvGraphicFramePr>
        <p:xfrm>
          <a:off x="351325" y="1082100"/>
          <a:ext cx="3000000" cy="3000000"/>
        </p:xfrm>
        <a:graphic>
          <a:graphicData uri="http://schemas.openxmlformats.org/drawingml/2006/table">
            <a:tbl>
              <a:tblPr>
                <a:noFill/>
                <a:tableStyleId>{FBFC3451-447E-4D5F-BECD-DA732440A21D}</a:tableStyleId>
              </a:tblPr>
              <a:tblGrid>
                <a:gridCol w="402850"/>
                <a:gridCol w="2819950"/>
                <a:gridCol w="1577825"/>
                <a:gridCol w="1023900"/>
                <a:gridCol w="1158200"/>
                <a:gridCol w="1342825"/>
                <a:gridCol w="2903875"/>
              </a:tblGrid>
              <a:tr h="317650">
                <a:tc gridSpan="7">
                  <a:txBody>
                    <a:bodyPr/>
                    <a:lstStyle/>
                    <a:p>
                      <a:pPr indent="0" lvl="0" marL="0" rtl="0" algn="ctr">
                        <a:lnSpc>
                          <a:spcPct val="115000"/>
                        </a:lnSpc>
                        <a:spcBef>
                          <a:spcPts val="0"/>
                        </a:spcBef>
                        <a:spcAft>
                          <a:spcPts val="0"/>
                        </a:spcAft>
                        <a:buNone/>
                      </a:pPr>
                      <a:r>
                        <a:rPr b="1" lang="en-US" sz="1800"/>
                        <a:t>PRIORITIZATION MATRIX</a:t>
                      </a:r>
                      <a:endParaRPr b="1" sz="18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hMerge="1"/>
                <a:tc hMerge="1"/>
                <a:tc hMerge="1"/>
                <a:tc hMerge="1"/>
                <a:tc hMerge="1"/>
                <a:tc hMerge="1"/>
              </a:tr>
              <a:tr h="577550">
                <a:tc>
                  <a:txBody>
                    <a:bodyPr/>
                    <a:lstStyle/>
                    <a:p>
                      <a:pPr indent="0" lvl="0" marL="0" rtl="0" algn="l">
                        <a:spcBef>
                          <a:spcPts val="0"/>
                        </a:spcBef>
                        <a:spcAft>
                          <a:spcPts val="0"/>
                        </a:spcAft>
                        <a:buNone/>
                      </a:pPr>
                      <a:r>
                        <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800"/>
                        <a:t>Possible root cause</a:t>
                      </a:r>
                      <a:endParaRPr b="1" sz="18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800"/>
                        <a:t>Probability of occurrence</a:t>
                      </a:r>
                      <a:endParaRPr b="1" sz="18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800"/>
                        <a:t>Severity Level</a:t>
                      </a:r>
                      <a:endParaRPr b="1" sz="18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800"/>
                        <a:t>Ease of detection</a:t>
                      </a:r>
                      <a:endParaRPr b="1" sz="18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800"/>
                        <a:t>Cumulative scale</a:t>
                      </a:r>
                      <a:endParaRPr b="1" sz="18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800"/>
                        <a:t>Recommendations</a:t>
                      </a:r>
                      <a:endParaRPr b="1" sz="1800"/>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577550">
                <a:tc>
                  <a:txBody>
                    <a:bodyPr/>
                    <a:lstStyle/>
                    <a:p>
                      <a:pPr indent="0" lvl="0" marL="0" rtl="0" algn="r">
                        <a:lnSpc>
                          <a:spcPct val="115000"/>
                        </a:lnSpc>
                        <a:spcBef>
                          <a:spcPts val="0"/>
                        </a:spcBef>
                        <a:spcAft>
                          <a:spcPts val="0"/>
                        </a:spcAft>
                        <a:buNone/>
                      </a:pPr>
                      <a:r>
                        <a:rPr lang="en-US"/>
                        <a:t>1</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Faulty canister</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5</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80</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Test canister dispense flow rate before dispatch. Test KP will have range of expected flow rates and rejection criteria for faulty canister.</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317650">
                <a:tc>
                  <a:txBody>
                    <a:bodyPr/>
                    <a:lstStyle/>
                    <a:p>
                      <a:pPr indent="0" lvl="0" marL="0" rtl="0" algn="r">
                        <a:lnSpc>
                          <a:spcPct val="115000"/>
                        </a:lnSpc>
                        <a:spcBef>
                          <a:spcPts val="0"/>
                        </a:spcBef>
                        <a:spcAft>
                          <a:spcPts val="0"/>
                        </a:spcAft>
                        <a:buNone/>
                      </a:pPr>
                      <a:r>
                        <a:rPr lang="en-US"/>
                        <a:t>2</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KP Smart valve leaking</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48</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u="sng">
                          <a:solidFill>
                            <a:schemeClr val="hlink"/>
                          </a:solidFill>
                          <a:hlinkClick r:id="rId3"/>
                        </a:rPr>
                        <a:t>KP Leakage Investigation</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577550">
                <a:tc>
                  <a:txBody>
                    <a:bodyPr/>
                    <a:lstStyle/>
                    <a:p>
                      <a:pPr indent="0" lvl="0" marL="0" rtl="0" algn="r">
                        <a:lnSpc>
                          <a:spcPct val="115000"/>
                        </a:lnSpc>
                        <a:spcBef>
                          <a:spcPts val="0"/>
                        </a:spcBef>
                        <a:spcAft>
                          <a:spcPts val="0"/>
                        </a:spcAft>
                        <a:buNone/>
                      </a:pPr>
                      <a:r>
                        <a:rPr lang="en-US"/>
                        <a:t>3</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KP SV assembly flaws</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5</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40</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Review test criteria &amp; procedure for SV testing after assembly or rework</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837450">
                <a:tc>
                  <a:txBody>
                    <a:bodyPr/>
                    <a:lstStyle/>
                    <a:p>
                      <a:pPr indent="0" lvl="0" marL="0" rtl="0" algn="r">
                        <a:lnSpc>
                          <a:spcPct val="115000"/>
                        </a:lnSpc>
                        <a:spcBef>
                          <a:spcPts val="0"/>
                        </a:spcBef>
                        <a:spcAft>
                          <a:spcPts val="0"/>
                        </a:spcAft>
                        <a:buNone/>
                      </a:pPr>
                      <a:r>
                        <a:rPr lang="en-US"/>
                        <a:t>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KP Smart valve swapped/repaired hence needing re-calibration</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32</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There is an existing calibration validation process for SV field replacement.</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577550">
                <a:tc>
                  <a:txBody>
                    <a:bodyPr/>
                    <a:lstStyle/>
                    <a:p>
                      <a:pPr indent="0" lvl="0" marL="0" rtl="0" algn="r">
                        <a:lnSpc>
                          <a:spcPct val="115000"/>
                        </a:lnSpc>
                        <a:spcBef>
                          <a:spcPts val="0"/>
                        </a:spcBef>
                        <a:spcAft>
                          <a:spcPts val="0"/>
                        </a:spcAft>
                        <a:buNone/>
                      </a:pPr>
                      <a:r>
                        <a:rPr lang="en-US"/>
                        <a:t>5</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Kink on short airline P212</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Introduce inspection of both airline and fuel line kinks in assembly QC checklist and after SV repair</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r h="577550">
                <a:tc>
                  <a:txBody>
                    <a:bodyPr/>
                    <a:lstStyle/>
                    <a:p>
                      <a:pPr indent="0" lvl="0" marL="0" rtl="0" algn="r">
                        <a:lnSpc>
                          <a:spcPct val="115000"/>
                        </a:lnSpc>
                        <a:spcBef>
                          <a:spcPts val="0"/>
                        </a:spcBef>
                        <a:spcAft>
                          <a:spcPts val="0"/>
                        </a:spcAft>
                        <a:buNone/>
                      </a:pPr>
                      <a:r>
                        <a:rPr lang="en-US"/>
                        <a:t>6</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Foreign </a:t>
                      </a:r>
                      <a:r>
                        <a:rPr lang="en-US"/>
                        <a:t>particles</a:t>
                      </a:r>
                      <a:r>
                        <a:rPr lang="en-US"/>
                        <a:t> on KP Smart valve</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24</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Introduce this check in CS resolution steps &amp; troubleshooting procedure.</a:t>
                      </a:r>
                      <a:endParaRPr/>
                    </a:p>
                  </a:txBody>
                  <a:tcPr marT="19050" marB="19050" marR="28575" marL="28575" anchor="b">
                    <a:lnL cap="flat" cmpd="sng" w="9425">
                      <a:solidFill>
                        <a:srgbClr val="CCCCCC"/>
                      </a:solidFill>
                      <a:prstDash val="solid"/>
                      <a:round/>
                      <a:headEnd len="sm" w="sm" type="none"/>
                      <a:tailEnd len="sm" w="sm" type="none"/>
                    </a:lnL>
                    <a:lnR cap="flat" cmpd="sng" w="9425">
                      <a:solidFill>
                        <a:srgbClr val="CCCCCC"/>
                      </a:solidFill>
                      <a:prstDash val="solid"/>
                      <a:round/>
                      <a:headEnd len="sm" w="sm" type="none"/>
                      <a:tailEnd len="sm" w="sm" type="none"/>
                    </a:lnR>
                    <a:lnT cap="flat" cmpd="sng" w="9425">
                      <a:solidFill>
                        <a:srgbClr val="CCCCCC"/>
                      </a:solidFill>
                      <a:prstDash val="solid"/>
                      <a:round/>
                      <a:headEnd len="sm" w="sm" type="none"/>
                      <a:tailEnd len="sm" w="sm" type="none"/>
                    </a:lnT>
                    <a:lnB cap="flat" cmpd="sng" w="9425">
                      <a:solidFill>
                        <a:srgbClr val="CCCCCC"/>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